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76" r:id="rId3"/>
    <p:sldId id="277" r:id="rId4"/>
    <p:sldId id="278" r:id="rId5"/>
    <p:sldId id="279" r:id="rId6"/>
    <p:sldId id="280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8EC99-722D-4655-9A29-C84B67833EAC}" type="datetimeFigureOut">
              <a:rPr lang="ru-RU"/>
              <a:pPr/>
              <a:t>15.03.2017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E6BA9-9C02-4C24-B668-F9664F8E602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374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E6BA9-9C02-4C24-B668-F9664F8E6028}" type="slidenum">
              <a:rPr lang="ru-RU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694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E6BA9-9C02-4C24-B668-F9664F8E6028}" type="slidenum">
              <a:rPr lang="ru-RU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820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E6BA9-9C02-4C24-B668-F9664F8E6028}" type="slidenum">
              <a:rPr lang="ru-RU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65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90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47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58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30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49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28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8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29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27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02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30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57158" y="285728"/>
            <a:ext cx="8786842" cy="2214578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Проект социально – педагогического сопровождения детей из неблагополучных семей «Безопасное детство»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43306" y="3071810"/>
            <a:ext cx="3214681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/>
              </a:rPr>
              <a:t>Автор</a:t>
            </a:r>
            <a:r>
              <a:rPr lang="ru-RU" dirty="0">
                <a:solidFill>
                  <a:srgbClr val="000000"/>
                </a:solidFill>
                <a:latin typeface="Comic Sans MS" pitchFamily="66" charset="0"/>
              </a:rPr>
              <a:t> проекта: </a:t>
            </a:r>
          </a:p>
          <a:p>
            <a:endParaRPr lang="ru-RU" dirty="0">
              <a:latin typeface="Comic Sans MS" pitchFamily="66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Comic Sans MS" pitchFamily="66" charset="0"/>
              </a:rPr>
              <a:t>Социальный педагог ГКОУ РО </a:t>
            </a:r>
            <a:r>
              <a:rPr lang="ru-RU" dirty="0" err="1">
                <a:solidFill>
                  <a:srgbClr val="000000"/>
                </a:solidFill>
                <a:latin typeface="Comic Sans MS" pitchFamily="66" charset="0"/>
              </a:rPr>
              <a:t>Новочеркасской</a:t>
            </a:r>
            <a:r>
              <a:rPr lang="ru-RU" dirty="0">
                <a:solidFill>
                  <a:srgbClr val="000000"/>
                </a:solidFill>
                <a:latin typeface="Comic Sans MS" pitchFamily="66" charset="0"/>
              </a:rPr>
              <a:t> школы- интерната №33 Климченко</a:t>
            </a:r>
            <a:r>
              <a:rPr lang="ru-RU" dirty="0">
                <a:solidFill>
                  <a:srgbClr val="000000"/>
                </a:solidFill>
                <a:latin typeface="Comic Sans MS"/>
              </a:rPr>
              <a:t> </a:t>
            </a:r>
            <a:r>
              <a:rPr lang="ru-RU" dirty="0">
                <a:solidFill>
                  <a:srgbClr val="000000"/>
                </a:solidFill>
                <a:latin typeface="Comic Sans MS" pitchFamily="66" charset="0"/>
              </a:rPr>
              <a:t> Ирина Евгеньевна</a:t>
            </a:r>
          </a:p>
          <a:p>
            <a:pPr marL="449263" indent="-269875"/>
            <a:endParaRPr lang="ru-RU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5143512"/>
            <a:ext cx="314327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ru-RU" dirty="0">
              <a:latin typeface="Arial"/>
            </a:endParaRPr>
          </a:p>
        </p:txBody>
      </p:sp>
      <p:pic>
        <p:nvPicPr>
          <p:cNvPr id="38913" name="Picture 1" descr="C:\Users\Лёшка\Desktop\DSC03965кк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928934"/>
            <a:ext cx="2090737" cy="2961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ЭТАПЫ РАБОТЫ С СЕМЬЕЙ</a:t>
            </a:r>
            <a:r>
              <a:rPr lang="ru-RU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 vert="horz" anchor="t">
            <a:normAutofit fontScale="775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Comic Sans MS" pitchFamily="66" charset="0"/>
              </a:rPr>
              <a:t>Изучение семьи и осознание существующих в ней проблем, изучение обращении за помощью;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Comic Sans MS" pitchFamily="66" charset="0"/>
              </a:rPr>
              <a:t>Первичное обследование жилищных условии неблагополучной семьи, знакомство со всеми членами семьи;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Comic Sans MS" pitchFamily="66" charset="0"/>
              </a:rPr>
              <a:t>Диагностика причин неблагополучной семьи , ее особенностей ,ценностей;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Comic Sans MS" pitchFamily="66" charset="0"/>
              </a:rPr>
              <a:t>Составление социального паспорта семьи;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Comic Sans MS" pitchFamily="66" charset="0"/>
              </a:rPr>
              <a:t>Составление плана работы с семьей;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Comic Sans MS" pitchFamily="66" charset="0"/>
              </a:rPr>
              <a:t>Текущие и контрольные обследования семьи;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Comic Sans MS" pitchFamily="66" charset="0"/>
              </a:rPr>
              <a:t>Анализ результатов работы с неблагополучной семьей.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ДАННЫЕ СОЦИАЛЬНОГО ПАСПОРТА ШКОЛЫ-ИНТЕРНАТА №33 г.НОВОЧЕРКАССКА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453542"/>
              </p:ext>
            </p:extLst>
          </p:nvPr>
        </p:nvGraphicFramePr>
        <p:xfrm>
          <a:off x="642910" y="2428868"/>
          <a:ext cx="8079426" cy="3031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9713">
                  <a:extLst>
                    <a:ext uri="{9D8B030D-6E8A-4147-A177-3AD203B41FA5}">
                      <a16:colId xmlns:a16="http://schemas.microsoft.com/office/drawing/2014/main" val="4049004558"/>
                    </a:ext>
                  </a:extLst>
                </a:gridCol>
                <a:gridCol w="4039713">
                  <a:extLst>
                    <a:ext uri="{9D8B030D-6E8A-4147-A177-3AD203B41FA5}">
                      <a16:colId xmlns:a16="http://schemas.microsoft.com/office/drawing/2014/main" val="283069126"/>
                    </a:ext>
                  </a:extLst>
                </a:gridCol>
              </a:tblGrid>
              <a:tr h="606397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rgbClr val="000000"/>
                          </a:solidFill>
                        </a:rPr>
                        <a:t>Полные семьи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rgbClr val="000000"/>
                          </a:solidFill>
                        </a:rPr>
                        <a:t>47семей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551253"/>
                  </a:ext>
                </a:extLst>
              </a:tr>
              <a:tr h="606397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rgbClr val="000000"/>
                          </a:solidFill>
                        </a:rPr>
                        <a:t>Семья с одним родителем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801327"/>
                  </a:ext>
                </a:extLst>
              </a:tr>
              <a:tr h="606397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rgbClr val="000000"/>
                          </a:solidFill>
                        </a:rPr>
                        <a:t>Многодетные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12</a:t>
                      </a:r>
                      <a:endParaRPr lang="ru-RU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140623"/>
                  </a:ext>
                </a:extLst>
              </a:tr>
              <a:tr h="606397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rgbClr val="000000"/>
                          </a:solidFill>
                        </a:rPr>
                        <a:t>Малообеспеченные </a:t>
                      </a:r>
                      <a:endParaRPr lang="ru-RU" sz="24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22</a:t>
                      </a:r>
                      <a:endParaRPr lang="ru-RU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677220"/>
                  </a:ext>
                </a:extLst>
              </a:tr>
              <a:tr h="606397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rgbClr val="000000"/>
                          </a:solidFill>
                        </a:rPr>
                        <a:t>Опекаемые </a:t>
                      </a:r>
                      <a:endParaRPr lang="ru-RU" sz="24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23628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ОСНОВНЫЕ ПРОБЛЕМЫ НЕБЛАГОПОЛУЧНЫХ СЕМЕЙ: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Comic Sans MS" pitchFamily="66" charset="0"/>
              </a:rPr>
              <a:t>1 проблема-  малообеспеченность семьи;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714620"/>
            <a:ext cx="6786610" cy="345699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500198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ПОМОЩЬ МАЛООБЕСПЕЧЕННЫМ СЕМЬЯМ: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525963"/>
          </a:xfrm>
        </p:spPr>
        <p:txBody>
          <a:bodyPr vert="horz" anchor="t">
            <a:normAutofit fontScale="850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Comic Sans MS" pitchFamily="66" charset="0"/>
              </a:rPr>
              <a:t>Государственное обеспечение обучающегося  ребенка;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Comic Sans MS" pitchFamily="66" charset="0"/>
              </a:rPr>
              <a:t>Выдается одежда для детей;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Comic Sans MS" pitchFamily="66" charset="0"/>
              </a:rPr>
              <a:t>Социальным педагогом осуществляется  помощь в сборе  необходимых документов для получения каких- либо льгот;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Comic Sans MS" pitchFamily="66" charset="0"/>
              </a:rPr>
              <a:t>Покупка проездных билетов;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Comic Sans MS" pitchFamily="66" charset="0"/>
              </a:rPr>
              <a:t>Медицинская помощь;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Comic Sans MS" pitchFamily="66" charset="0"/>
              </a:rPr>
              <a:t>Психологическая помощь семье и ребенку;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786742" cy="1346224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000" dirty="0"/>
            </a:br>
            <a:r>
              <a:rPr lang="ru-RU" sz="3600" dirty="0"/>
              <a:t> 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Проблема №2 - успеваемость и посещаемость детей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28802"/>
            <a:ext cx="8329642" cy="4197361"/>
          </a:xfrm>
        </p:spPr>
        <p:txBody>
          <a:bodyPr vert="horz" anchor="t">
            <a:normAutofit/>
          </a:bodyPr>
          <a:lstStyle/>
          <a:p>
            <a:pPr algn="just" fontAlgn="base">
              <a:buFont typeface="Wingdings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Comic Sans MS" pitchFamily="66" charset="0"/>
              </a:rPr>
              <a:t>Родители в таких семьях часто равнодушно относятся к проблемам своих детей в учебном заведении, могут вовремя не разбудить ребёнка утром, не контролировать его посещаемость учебных занятий и успеваемость, а иногда просто не имеют влияния на ребёнка.</a:t>
            </a:r>
          </a:p>
          <a:p>
            <a:pPr algn="just" fontAlgn="base">
              <a:buFont typeface="Wingdings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Comic Sans MS" pitchFamily="66" charset="0"/>
              </a:rPr>
              <a:t>Ежедневно классными руководителями и социальным педагогом осуществляется контроль посещения обучающимися из неблагополучных семей учебных занятий, их внешнего вида.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428752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dirty="0">
                <a:solidFill>
                  <a:schemeClr val="tx1"/>
                </a:solidFill>
              </a:rPr>
            </a:b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Проблема №3 - безнадзорность детей во внеучебное время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214554"/>
            <a:ext cx="7972452" cy="3911609"/>
          </a:xfrm>
        </p:spPr>
        <p:txBody>
          <a:bodyPr vert="horz" anchor="t">
            <a:normAutofit fontScale="85000" lnSpcReduction="20000"/>
          </a:bodyPr>
          <a:lstStyle/>
          <a:p>
            <a:pPr marL="0" indent="0" algn="just" fontAlgn="base">
              <a:buNone/>
            </a:pPr>
            <a:r>
              <a:rPr lang="ru-RU" sz="3100" dirty="0">
                <a:solidFill>
                  <a:srgbClr val="000000"/>
                </a:solidFill>
                <a:latin typeface="Comic Sans MS" pitchFamily="66" charset="0"/>
              </a:rPr>
              <a:t>Находясь без присмотра, обучающиеся могут оказаться в условиях, угрожающих их жизни и здоровью, либо совершить правонарушения. Поэтому занятость обучающихся во внеучебное время стоит в ОУ на первом месте. Так обучающиеся, особенно проживающие в семьях СОП и состоящие на профилактических учетах, вовлечены в школьные кружки и  систему дополнительного образования. Активно привлекаются к проводимым культурно-массовым мероприятиям.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219200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Проблема №4 - наличие вредных привычек и совершение правонарушений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72000"/>
          </a:xfrm>
        </p:spPr>
        <p:txBody>
          <a:bodyPr>
            <a:noAutofit/>
          </a:bodyPr>
          <a:lstStyle/>
          <a:p>
            <a:pPr algn="just" fontAlgn="base">
              <a:buFont typeface="Wingdings" pitchFamily="2" charset="2"/>
              <a:buChar char="ü"/>
            </a:pPr>
            <a:r>
              <a:rPr lang="ru-RU" sz="2400" dirty="0">
                <a:latin typeface="Comic Sans MS" pitchFamily="66" charset="0"/>
              </a:rPr>
              <a:t>Профилактическая работа в этом направлении осуществляется посредством:</a:t>
            </a:r>
          </a:p>
          <a:p>
            <a:pPr algn="just" fontAlgn="base">
              <a:buFont typeface="Wingdings" pitchFamily="2" charset="2"/>
              <a:buChar char="ü"/>
            </a:pPr>
            <a:r>
              <a:rPr lang="ru-RU" sz="2400" dirty="0">
                <a:latin typeface="Comic Sans MS" pitchFamily="66" charset="0"/>
              </a:rPr>
              <a:t>реализации плана работы по сохранению, укреплению здоровья учащихся и профилактике применения </a:t>
            </a:r>
            <a:r>
              <a:rPr lang="ru-RU" sz="2400" dirty="0" err="1">
                <a:latin typeface="Comic Sans MS" pitchFamily="66" charset="0"/>
              </a:rPr>
              <a:t>психоактивных</a:t>
            </a:r>
            <a:r>
              <a:rPr lang="ru-RU" sz="2400" dirty="0">
                <a:latin typeface="Comic Sans MS" pitchFamily="66" charset="0"/>
              </a:rPr>
              <a:t> веществ;</a:t>
            </a:r>
          </a:p>
          <a:p>
            <a:pPr algn="just" fontAlgn="base">
              <a:buFont typeface="Wingdings" pitchFamily="2" charset="2"/>
              <a:buChar char="ü"/>
            </a:pPr>
            <a:r>
              <a:rPr lang="ru-RU" sz="2400" dirty="0">
                <a:latin typeface="Comic Sans MS" pitchFamily="66" charset="0"/>
              </a:rPr>
              <a:t>проведения дней профилактики с приглашением инспекторов ПДН, представителей КДН и ЗП;</a:t>
            </a:r>
          </a:p>
          <a:p>
            <a:pPr algn="just" fontAlgn="base">
              <a:buFont typeface="Wingdings" pitchFamily="2" charset="2"/>
              <a:buChar char="ü"/>
            </a:pPr>
            <a:r>
              <a:rPr lang="ru-RU" sz="2400" dirty="0">
                <a:latin typeface="Comic Sans MS" pitchFamily="66" charset="0"/>
              </a:rPr>
              <a:t>организации лектория по пропаганде здорового образа жизни и профилактике вредных привычек с приглашением сотрудников МБУЗ ЦРБ;</a:t>
            </a:r>
          </a:p>
          <a:p>
            <a:pPr algn="just" fontAlgn="base">
              <a:buFont typeface="Wingdings" pitchFamily="2" charset="2"/>
              <a:buChar char="ü"/>
            </a:pPr>
            <a:r>
              <a:rPr lang="ru-RU" sz="2400" dirty="0">
                <a:latin typeface="Comic Sans MS" pitchFamily="66" charset="0"/>
              </a:rPr>
              <a:t>индивидуальные беседы с нарушителями с привлечением инспектора ПДН.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714512"/>
          </a:xfrm>
        </p:spPr>
        <p:txBody>
          <a:bodyPr>
            <a:noAutofit/>
          </a:bodyPr>
          <a:lstStyle/>
          <a:p>
            <a:pPr algn="ctr"/>
            <a:br>
              <a:rPr lang="ru-RU" sz="3200" dirty="0"/>
            </a:b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Проблема №5 - профориентация подростков из неблагополучных семей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>
            <a:normAutofit lnSpcReduction="10000"/>
          </a:bodyPr>
          <a:lstStyle/>
          <a:p>
            <a:pPr algn="just" fontAlgn="base">
              <a:buFont typeface="Wingdings" pitchFamily="2" charset="2"/>
              <a:buChar char="ü"/>
            </a:pPr>
            <a:r>
              <a:rPr lang="ru-RU" sz="2600" dirty="0">
                <a:latin typeface="Comic Sans MS" pitchFamily="66" charset="0"/>
              </a:rPr>
              <a:t>Профилактическая работа в этом направлении осуществляется посредством: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2600" dirty="0">
                <a:latin typeface="Comic Sans MS" pitchFamily="66" charset="0"/>
              </a:rPr>
              <a:t>проведения диагностики обучающихся с целью определить их профессиональную предрасположенность;</a:t>
            </a:r>
          </a:p>
          <a:p>
            <a:pPr algn="just" fontAlgn="base">
              <a:buFont typeface="Wingdings" pitchFamily="2" charset="2"/>
              <a:buChar char="ü"/>
            </a:pPr>
            <a:r>
              <a:rPr lang="ru-RU" sz="2600" dirty="0">
                <a:latin typeface="Comic Sans MS" pitchFamily="66" charset="0"/>
              </a:rPr>
              <a:t>посещения стабильно работающих предприятий города ;</a:t>
            </a:r>
          </a:p>
          <a:p>
            <a:pPr algn="just" fontAlgn="base">
              <a:buFont typeface="Wingdings" pitchFamily="2" charset="2"/>
              <a:buChar char="ü"/>
            </a:pPr>
            <a:r>
              <a:rPr lang="ru-RU" sz="2600" dirty="0">
                <a:latin typeface="Comic Sans MS" pitchFamily="66" charset="0"/>
              </a:rPr>
              <a:t>организации временного трудоустройства в каникулярный период.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Ожидаемые результаты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348" y="1357298"/>
            <a:ext cx="80724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>
                <a:latin typeface="Comic Sans MS" pitchFamily="66" charset="0"/>
              </a:rPr>
              <a:t>Возрождение традиций семейного воспитания;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Comic Sans MS" pitchFamily="66" charset="0"/>
              </a:rPr>
              <a:t>Утверждение здорового образа жизни;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Comic Sans MS" pitchFamily="66" charset="0"/>
              </a:rPr>
              <a:t>Улучшение микроклимата в семье;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Comic Sans MS" pitchFamily="66" charset="0"/>
              </a:rPr>
              <a:t>Обучение родителей навыкам социально-поддерживающего и развивающего поведения в семье и во взаимодействии с ребенком;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Comic Sans MS" pitchFamily="66" charset="0"/>
              </a:rPr>
              <a:t>Оказание практической помощи родителям при возникновении проблемных ситуаций;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Comic Sans MS" pitchFamily="66" charset="0"/>
              </a:rPr>
              <a:t>Уменьшение факторов риска, приводящих к безнадзорности, правонарушениям и  потреблению ПАВ в подростковой среде;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Comic Sans MS" pitchFamily="66" charset="0"/>
              </a:rPr>
              <a:t>Повышение уровня психолого-педагогической культуры педагогов и родителей;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Comic Sans MS" pitchFamily="66" charset="0"/>
              </a:rPr>
              <a:t>Улучшение взаимодействия педагогов, обучающихся и родителей.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00108"/>
            <a:ext cx="8229600" cy="4525963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ru-RU" sz="2400" dirty="0">
                <a:latin typeface="Comic Sans MS" pitchFamily="66" charset="0"/>
              </a:rPr>
              <a:t>Обобщая вышесказанное, хочется отметить, что, действуя в контакте с учреждениями системы профилактики, ребёнком и его семьёй, мы имеем возможность поддержать маленького человека, показать ему, что он не одинок, укрепить в нём веру в собственные силы и полноценность собственной личности. Это позволит нам воспитать человека, готового к вступлению во взрослую жизнь, а самому ребёнку - в дальнейшем реализовать свой физический и творческий потенциал.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500042"/>
            <a:ext cx="657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Comic Sans MS" pitchFamily="66" charset="0"/>
                <a:cs typeface="Aparajita" pitchFamily="34" charset="0"/>
              </a:rPr>
              <a:t>Актуальность проекта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642910" y="1643050"/>
            <a:ext cx="80724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Comic Sans MS" pitchFamily="66" charset="0"/>
              </a:rPr>
              <a:t>Семья выступает как первый воспитательный институт, связь с которым человек ощущает на протяжении всей своей жизни. Именно в семье закладываются основы нравственности человека, формируются нормы поведения, раскрываются внутренний мир и индивидуальные качества личности. Семья способствует самоутверждению человека, стимулирует его социальную и творческую активность. Другими словами в семье осуществляется первичная социализация ребенка.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714488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dirty="0">
                <a:latin typeface="Comic Sans MS" pitchFamily="66" charset="0"/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Спасибо за внимание !!!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79296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Comic Sans MS" pitchFamily="66" charset="0"/>
              </a:rPr>
              <a:t>В современном обществе всё больше возрастает количество неблагополучных семей, которые сталкиваются с различными проблемами. Педагогический коллектив школы работает с разными неблагополучными семьями. Это семьи где ребёнок живёт в постоянный ссорах родителей, где родители пьяницы, хронически больные или инвалиды, семьи с нарушением детско-родительских отношений и неполные семьи. Вследствие отсутствия одного из родителей возникают материальные, бытовые проблемы и проблемы в воспитании ребёнка. Педагоги могут оказать всестороннюю помощь такого рода семьям, оказавшимся в сложной ситуации, внести вклад в дело укрепления семьи. Но самое главное вовремя оказать помощь таким семьям и несовершеннолетним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642918"/>
            <a:ext cx="47149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Comic Sans MS" pitchFamily="66" charset="0"/>
              </a:rPr>
              <a:t>Цель проекта: </a:t>
            </a:r>
            <a:r>
              <a:rPr lang="ru-RU" sz="2000" dirty="0">
                <a:latin typeface="Comic Sans MS" pitchFamily="66" charset="0"/>
              </a:rPr>
              <a:t>совершенствование системы сопровождения семей, находящихся в социально-опасном положении и находящихся на грани социально-опасной ситуации, содействие в их успешной реабилитации и адаптации в современных условиях, оказание своевременной помощи обучающимся из таких семей.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3500438"/>
            <a:ext cx="4705121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83582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omic Sans MS" pitchFamily="66" charset="0"/>
              </a:rPr>
              <a:t>Задачи:</a:t>
            </a:r>
            <a:r>
              <a:rPr lang="ru-RU" sz="2000" dirty="0">
                <a:latin typeface="Comic Sans MS" pitchFamily="66" charset="0"/>
              </a:rPr>
              <a:t> </a:t>
            </a:r>
          </a:p>
          <a:p>
            <a:endParaRPr lang="ru-RU" sz="2000" dirty="0">
              <a:latin typeface="Comic Sans MS" pitchFamily="66" charset="0"/>
            </a:endParaRPr>
          </a:p>
          <a:p>
            <a:pPr marL="457200" lvl="0" indent="-457200" algn="just">
              <a:buFont typeface="Wingdings" pitchFamily="2" charset="2"/>
              <a:buChar char="ü"/>
            </a:pPr>
            <a:r>
              <a:rPr lang="ru-RU" sz="2000" dirty="0">
                <a:latin typeface="Comic Sans MS" pitchFamily="66" charset="0"/>
              </a:rPr>
              <a:t>Оказание помощи семье, с целью создания положительного микроклимата в семье; 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000" dirty="0">
                <a:latin typeface="Comic Sans MS" pitchFamily="66" charset="0"/>
              </a:rPr>
              <a:t>Активизация  просветительской работы среди родителей (законных представителей);</a:t>
            </a:r>
          </a:p>
          <a:p>
            <a:pPr marL="457200" lvl="0" indent="-457200" algn="just">
              <a:buFont typeface="Wingdings" pitchFamily="2" charset="2"/>
              <a:buChar char="ü"/>
            </a:pPr>
            <a:r>
              <a:rPr lang="ru-RU" sz="2000" dirty="0">
                <a:latin typeface="Comic Sans MS" pitchFamily="66" charset="0"/>
              </a:rPr>
              <a:t>Защита прав несовершеннолетних, воспитывающихся в неблагополучных семьях и семьях, которые находятся в социально-опасном положении; 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000" dirty="0">
                <a:latin typeface="Comic Sans MS" pitchFamily="66" charset="0"/>
              </a:rPr>
              <a:t>Усиление  делового  партнерства  с организациями, занимающимися проблемой семей, поставленных на учет в областной Банк данных семей, находящихся в социально-опасном положении;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000" dirty="0">
                <a:latin typeface="Comic Sans MS" pitchFamily="66" charset="0"/>
              </a:rPr>
              <a:t>Организация межведомственного взаимодействия участников образовательной и воспитательной деятельности, занимающихся социальным воспитанием, профилактикой безнадзорности и правонарушений среди обучающихся школы-интерната.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357166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Comic Sans MS" pitchFamily="66" charset="0"/>
              </a:rPr>
              <a:t>Нормативно-правовая база: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5786" y="1214422"/>
            <a:ext cx="778674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000" dirty="0">
                <a:latin typeface="Comic Sans MS" pitchFamily="66" charset="0"/>
              </a:rPr>
              <a:t>Конституция Российской Федерации от 12.12.1993;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>
                <a:latin typeface="Comic Sans MS" pitchFamily="66" charset="0"/>
              </a:rPr>
              <a:t>Конвенция о правах ребенка (одобрена Генеральной Ассамблеей ООН 20.11.1989);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>
                <a:latin typeface="Comic Sans MS" pitchFamily="66" charset="0"/>
              </a:rPr>
              <a:t>Федеральный закон от 29.12.2012 №273-ФЗ «Об образовании в Российской Федерации»;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>
                <a:latin typeface="Comic Sans MS" pitchFamily="66" charset="0"/>
              </a:rPr>
              <a:t>Кодифицированные нормативно-правовые акты;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>
                <a:latin typeface="Comic Sans MS" pitchFamily="66" charset="0"/>
              </a:rPr>
              <a:t>Федеральный закон от 24.07.1998 №124-ФЗ «Об основных гарантиях прав ребенка в Российской Федерации»;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>
                <a:latin typeface="Comic Sans MS" pitchFamily="66" charset="0"/>
              </a:rPr>
              <a:t>Федеральный закон Российской Федерации от 24.06.1999 №120-ФЗ «Об основах профилактики безнадзорности и правонарушений несовершеннолетних»;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>
                <a:latin typeface="Comic Sans MS" pitchFamily="66" charset="0"/>
              </a:rPr>
              <a:t>Постановления и решения Областной Комиссии по делам несовершеннолетних и защите их прав Ростовской области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>
                <a:latin typeface="Comic Sans MS" pitchFamily="66" charset="0"/>
              </a:rPr>
              <a:t>Локальные акты образовательного учреждения.</a:t>
            </a:r>
          </a:p>
          <a:p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НЕБЛАГОПОЛУЧНАЯ СЕМЬЯ</a:t>
            </a:r>
            <a:r>
              <a:rPr lang="ru-RU" dirty="0">
                <a:solidFill>
                  <a:srgbClr val="FF0000"/>
                </a:solidFill>
                <a:latin typeface="Tahoma"/>
              </a:rPr>
              <a:t> 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marL="0" indent="0" algn="just">
              <a:buNone/>
            </a:pPr>
            <a:endParaRPr lang="ru-RU" dirty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Comic Sans MS" pitchFamily="66" charset="0"/>
              </a:rPr>
              <a:t>Это семья, в которой нарушена структура, обесцениваются и игнорируются основные семейные функции, имеются явные или скрытые дефекты воспитания, в результате чего появляются «ТРУДНЫЕ ДЕТИ»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Comic Sans MS" pitchFamily="66" charset="0"/>
              </a:rPr>
              <a:t>ЦЕЛЬ РАБОТЫ НЕБЛАГОПОЛУЧНЫМИ СЕМЬЯМИ: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Comic Sans MS" pitchFamily="66" charset="0"/>
              </a:rPr>
              <a:t>формирование позитивного отношения к детям как к высшей ценности человеческих отношении  и к семье, как наиболее целесообразной форме воспитания и жизнеобеспечения ребенка .</a:t>
            </a:r>
            <a:endParaRPr lang="ru-RU" dirty="0">
              <a:latin typeface="Comic Sans MS" pitchFamily="66" charset="0"/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Comic Sans MS" pitchFamily="66" charset="0"/>
              </a:rPr>
              <a:t>ОСНОВНАЯ ЗАДАЧА РАБОТЫ С НЕБЛАГОПОЛУЧНОЙ СЕМЬЕЙ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Comic Sans MS" pitchFamily="66" charset="0"/>
              </a:rPr>
              <a:t>Помочь члену семьи (независимо от возраста и социального положения) осознать проблему которая поможет его нормальной жизнедеятельности , посредством использования методов социально – психологической и социально – педагогической работы.</a:t>
            </a:r>
            <a:endParaRPr lang="ru-RU" dirty="0">
              <a:latin typeface="Comic Sans MS" pitchFamily="66" charset="0"/>
            </a:endParaRPr>
          </a:p>
          <a:p>
            <a:pPr algn="just"/>
            <a:endParaRPr lang="ru-RU" dirty="0">
              <a:solidFill>
                <a:srgbClr val="000000"/>
              </a:solidFill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000018</Template>
  <TotalTime>451</TotalTime>
  <Words>979</Words>
  <Application>Microsoft Office PowerPoint</Application>
  <PresentationFormat>Экран (4:3)</PresentationFormat>
  <Paragraphs>98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Diseño predeterminado</vt:lpstr>
      <vt:lpstr>Проект социально – педагогического сопровождения детей из неблагополучных семей «Безопасное детство»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НЕБЛАГОПОЛУЧНАЯ СЕМЬЯ </vt:lpstr>
      <vt:lpstr>ЦЕЛЬ РАБОТЫ НЕБЛАГОПОЛУЧНЫМИ СЕМЬЯМИ:</vt:lpstr>
      <vt:lpstr>ОСНОВНАЯ ЗАДАЧА РАБОТЫ С НЕБЛАГОПОЛУЧНОЙ СЕМЬЕЙ</vt:lpstr>
      <vt:lpstr>ЭТАПЫ РАБОТЫ С СЕМЬЕЙ:</vt:lpstr>
      <vt:lpstr>ДАННЫЕ СОЦИАЛЬНОГО ПАСПОРТА ШКОЛЫ-ИНТЕРНАТА №33 г.НОВОЧЕРКАССКА</vt:lpstr>
      <vt:lpstr>ОСНОВНЫЕ ПРОБЛЕМЫ НЕБЛАГОПОЛУЧНЫХ СЕМЕЙ:</vt:lpstr>
      <vt:lpstr>ПОМОЩЬ МАЛООБЕСПЕЧЕННЫМ СЕМЬЯМ:</vt:lpstr>
      <vt:lpstr>  Проблема №2 - успеваемость и посещаемость детей</vt:lpstr>
      <vt:lpstr> Проблема №3 - безнадзорность детей во внеучебное время</vt:lpstr>
      <vt:lpstr>Проблема №4 - наличие вредных привычек и совершение правонарушений</vt:lpstr>
      <vt:lpstr> Проблема №5 - профориентация подростков из неблагополучных семей</vt:lpstr>
      <vt:lpstr>Ожидаемые результаты</vt:lpstr>
      <vt:lpstr>Презентация PowerPoint</vt:lpstr>
      <vt:lpstr>  Спасибо за внимание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проект «Безопасное детство»</dc:title>
  <dc:creator>Лёшка</dc:creator>
  <cp:lastModifiedBy>Лёшка</cp:lastModifiedBy>
  <cp:revision>103</cp:revision>
  <dcterms:created xsi:type="dcterms:W3CDTF">2016-10-26T07:55:23Z</dcterms:created>
  <dcterms:modified xsi:type="dcterms:W3CDTF">2017-03-15T11:42:04Z</dcterms:modified>
</cp:coreProperties>
</file>